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OV" ContentType="video/quicktime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61" r:id="rId5"/>
    <p:sldId id="258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03D36-6A63-4E4B-B6A8-56B0AA910538}" type="datetimeFigureOut">
              <a:rPr lang="en-CA" smtClean="0"/>
              <a:t>2019-02-20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680C7-90DE-4D81-B296-855994E20FC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8002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2/20/19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From Library to learning commons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30641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116840"/>
            <a:ext cx="7823200" cy="115196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a learning commons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1306" r="17641"/>
          <a:stretch/>
        </p:blipFill>
        <p:spPr>
          <a:xfrm>
            <a:off x="8178800" y="0"/>
            <a:ext cx="3566160" cy="5618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5600" y="1117600"/>
            <a:ext cx="76504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Literacy promotion and development remains at the forefront.</a:t>
            </a:r>
          </a:p>
          <a:p>
            <a:endParaRPr lang="en-US" sz="2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 different way to look at the philosophy of the traditional library.</a:t>
            </a:r>
          </a:p>
          <a:p>
            <a:endParaRPr lang="en-US" sz="2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Creating a culture of collaboration where students and adults are participating in learning.</a:t>
            </a:r>
          </a:p>
          <a:p>
            <a:endParaRPr lang="en-US" sz="2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Shifting from a culture of consuming information to one of creating information.</a:t>
            </a:r>
          </a:p>
          <a:p>
            <a:endParaRPr lang="en-US" sz="2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Flexible spaces (both physical and virtual) to adapt to the needs of the learning community.</a:t>
            </a:r>
          </a:p>
          <a:p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9666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383" y="569615"/>
            <a:ext cx="10396882" cy="1151965"/>
          </a:xfrm>
        </p:spPr>
        <p:txBody>
          <a:bodyPr/>
          <a:lstStyle/>
          <a:p>
            <a:r>
              <a:rPr lang="en-US" dirty="0"/>
              <a:t>Culture of inquiry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404383" y="1934285"/>
            <a:ext cx="66525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Students explore their passions</a:t>
            </a:r>
          </a:p>
          <a:p>
            <a:endParaRPr lang="en-US" sz="2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Students and adults are learning side-by-side</a:t>
            </a:r>
          </a:p>
          <a:p>
            <a:endParaRPr lang="en-US" sz="2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Teachers can experiment with the support of a colleague to improve practice</a:t>
            </a:r>
          </a:p>
          <a:p>
            <a:endParaRPr lang="en-US" sz="2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Teaching students to be critical consumers of information and create their own information</a:t>
            </a:r>
          </a:p>
          <a:p>
            <a:endParaRPr lang="en-US" sz="2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Teaching students to be Innovative communicators</a:t>
            </a:r>
            <a:endParaRPr lang="en-CA" sz="2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940" y="1361440"/>
            <a:ext cx="5313283" cy="352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11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50"/>
            <a:ext cx="9362439" cy="115196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we noticed from our visits</a:t>
            </a:r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>
            <a:off x="335280" y="1041155"/>
            <a:ext cx="1123696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1800"/>
              </a:spcAft>
              <a:buFont typeface="Webdings" panose="05030102010509060703" pitchFamily="18" charset="2"/>
              <a:buChar char=""/>
            </a:pPr>
            <a:r>
              <a:rPr lang="en-CA" sz="20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 panose="02020603050405020304" pitchFamily="18" charset="0"/>
              </a:rPr>
              <a:t>We have visited Library Learning Commons in Merritt, Kelowna, and Saanich.</a:t>
            </a:r>
          </a:p>
          <a:p>
            <a:pPr marL="342900" marR="0" lvl="0" indent="-342900">
              <a:spcBef>
                <a:spcPts val="0"/>
              </a:spcBef>
              <a:spcAft>
                <a:spcPts val="1800"/>
              </a:spcAft>
              <a:buFont typeface="Webdings" panose="05030102010509060703" pitchFamily="18" charset="2"/>
              <a:buChar char=""/>
            </a:pPr>
            <a:r>
              <a:rPr lang="en-CA" sz="20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 panose="02020603050405020304" pitchFamily="18" charset="0"/>
              </a:rPr>
              <a:t>Teacher-librarians have the specialized skills, knowledge and training to implement needed change.</a:t>
            </a:r>
          </a:p>
          <a:p>
            <a:pPr marL="342900" marR="0" lvl="0" indent="-342900">
              <a:spcBef>
                <a:spcPts val="0"/>
              </a:spcBef>
              <a:spcAft>
                <a:spcPts val="1800"/>
              </a:spcAft>
              <a:buFont typeface="Webdings" panose="05030102010509060703" pitchFamily="18" charset="2"/>
              <a:buChar char=""/>
            </a:pPr>
            <a:r>
              <a:rPr lang="en-CA" sz="20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 panose="02020603050405020304" pitchFamily="18" charset="0"/>
              </a:rPr>
              <a:t>Teacher-librarians had time to develop the relationships needed for collaboration.</a:t>
            </a:r>
          </a:p>
          <a:p>
            <a:pPr marL="342900" marR="0" lvl="0" indent="-342900">
              <a:spcBef>
                <a:spcPts val="0"/>
              </a:spcBef>
              <a:spcAft>
                <a:spcPts val="1800"/>
              </a:spcAft>
              <a:buFont typeface="Webdings" panose="05030102010509060703" pitchFamily="18" charset="2"/>
              <a:buChar char=""/>
            </a:pPr>
            <a:r>
              <a:rPr lang="en-CA" sz="20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 panose="02020603050405020304" pitchFamily="18" charset="0"/>
              </a:rPr>
              <a:t>Teacher-librarians were supported with significant clerk time to allow for collaboration time.</a:t>
            </a:r>
          </a:p>
          <a:p>
            <a:pPr marL="342900" marR="0" lvl="0" indent="-342900">
              <a:spcBef>
                <a:spcPts val="0"/>
              </a:spcBef>
              <a:spcAft>
                <a:spcPts val="1800"/>
              </a:spcAft>
              <a:buFont typeface="Webdings" panose="05030102010509060703" pitchFamily="18" charset="2"/>
              <a:buChar char=""/>
            </a:pPr>
            <a:r>
              <a:rPr lang="en-CA" sz="20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 panose="02020603050405020304" pitchFamily="18" charset="0"/>
              </a:rPr>
              <a:t>The LLC staff considered themselves separate from the space.  Both resources, that could be accessed and booked by classroom teachers. </a:t>
            </a:r>
          </a:p>
          <a:p>
            <a:pPr marL="342900" marR="0" lvl="0" indent="-342900">
              <a:spcBef>
                <a:spcPts val="0"/>
              </a:spcBef>
              <a:spcAft>
                <a:spcPts val="1800"/>
              </a:spcAft>
              <a:buFont typeface="Webdings" panose="05030102010509060703" pitchFamily="18" charset="2"/>
              <a:buChar char=""/>
            </a:pPr>
            <a:r>
              <a:rPr lang="en-CA" sz="20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 panose="02020603050405020304" pitchFamily="18" charset="0"/>
              </a:rPr>
              <a:t>The LLC is flexible; and evolves with the needs of the school and emerging technologies. </a:t>
            </a:r>
          </a:p>
          <a:p>
            <a:pPr marL="342900" marR="0" lvl="0" indent="-342900">
              <a:spcBef>
                <a:spcPts val="0"/>
              </a:spcBef>
              <a:spcAft>
                <a:spcPts val="1800"/>
              </a:spcAft>
              <a:buFont typeface="Webdings" panose="05030102010509060703" pitchFamily="18" charset="2"/>
              <a:buChar char=""/>
            </a:pPr>
            <a:r>
              <a:rPr lang="en-CA" sz="20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Times New Roman" panose="02020603050405020304" pitchFamily="18" charset="0"/>
              </a:rPr>
              <a:t>Support from school principal.</a:t>
            </a:r>
          </a:p>
        </p:txBody>
      </p:sp>
    </p:spTree>
    <p:extLst>
      <p:ext uri="{BB962C8B-B14F-4D97-AF65-F5344CB8AC3E}">
        <p14:creationId xmlns:p14="http://schemas.microsoft.com/office/powerpoint/2010/main" val="1585011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389" y="89131"/>
            <a:ext cx="10738028" cy="102846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Carlin Learning commons</a:t>
            </a:r>
            <a:endParaRPr lang="en-CA" dirty="0"/>
          </a:p>
        </p:txBody>
      </p:sp>
      <p:pic>
        <p:nvPicPr>
          <p:cNvPr id="3" name="Carlin LLC pilo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6221" y="865908"/>
            <a:ext cx="10252364" cy="576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6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8400" y="0"/>
            <a:ext cx="4175760" cy="1151965"/>
          </a:xfrm>
        </p:spPr>
        <p:txBody>
          <a:bodyPr/>
          <a:lstStyle/>
          <a:p>
            <a:r>
              <a:rPr lang="en-US" dirty="0"/>
              <a:t>Next steps…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497840" y="1005121"/>
            <a:ext cx="98145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Working with ILTs and Teacher Librarians to develop an inquiry framework</a:t>
            </a:r>
          </a:p>
          <a:p>
            <a:endParaRPr lang="en-US" sz="2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r>
              <a:rPr lang="en-US" sz="2000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Getting creative with time – setting the Librarian free!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39052"/>
            <a:ext cx="11694160" cy="413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2192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234</TotalTime>
  <Words>251</Words>
  <Application>Microsoft Macintosh PowerPoint</Application>
  <PresentationFormat>Widescreen</PresentationFormat>
  <Paragraphs>34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Adobe Gothic Std B</vt:lpstr>
      <vt:lpstr>Arial</vt:lpstr>
      <vt:lpstr>Calibri</vt:lpstr>
      <vt:lpstr>Impact</vt:lpstr>
      <vt:lpstr>Times New Roman</vt:lpstr>
      <vt:lpstr>Webdings</vt:lpstr>
      <vt:lpstr>Main Event</vt:lpstr>
      <vt:lpstr>From Library to learning commons</vt:lpstr>
      <vt:lpstr>What is a learning commons</vt:lpstr>
      <vt:lpstr>Culture of inquiry</vt:lpstr>
      <vt:lpstr>What we noticed from our visits</vt:lpstr>
      <vt:lpstr>Carlin Learning commons</vt:lpstr>
      <vt:lpstr>Next steps…</vt:lpstr>
    </vt:vector>
  </TitlesOfParts>
  <Company>School District 83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Library to learning commons</dc:title>
  <dc:creator>Steven Drapala</dc:creator>
  <cp:lastModifiedBy>Alice Hucul</cp:lastModifiedBy>
  <cp:revision>15</cp:revision>
  <dcterms:created xsi:type="dcterms:W3CDTF">2019-02-16T17:47:38Z</dcterms:created>
  <dcterms:modified xsi:type="dcterms:W3CDTF">2019-02-20T17:06:56Z</dcterms:modified>
</cp:coreProperties>
</file>